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81"/>
    <a:srgbClr val="9DF9A1"/>
    <a:srgbClr val="0FE719"/>
    <a:srgbClr val="61D6FF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2129422249597248E-2"/>
          <c:y val="0.17491741090176646"/>
          <c:w val="0.71500111985217962"/>
          <c:h val="0.691994950784158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explosion val="8"/>
            <c:spPr>
              <a:solidFill>
                <a:srgbClr val="FFC000"/>
              </a:solidFill>
            </c:spPr>
          </c:dPt>
          <c:dPt>
            <c:idx val="2"/>
            <c:explosion val="49"/>
            <c:spPr>
              <a:solidFill>
                <a:srgbClr val="0FE719"/>
              </a:solidFill>
            </c:spPr>
          </c:dPt>
          <c:dLbls>
            <c:dLbl>
              <c:idx val="0"/>
              <c:layout>
                <c:manualLayout>
                  <c:x val="-0.16728421848316022"/>
                  <c:y val="-6.801475734614795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50,2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0.18397684005711298"/>
                  <c:y val="-9.526195483372665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delete val="1"/>
            </c:dLbl>
            <c:showPercent val="1"/>
          </c:dLbls>
          <c:cat>
            <c:strRef>
              <c:f>Лист1!$A$2:$A$4</c:f>
              <c:strCache>
                <c:ptCount val="3"/>
                <c:pt idx="0">
                  <c:v>Бюджетные кредиты, полученные муниципальными образованиями в УР  из бюджета Удмуртской Республики и местных бюджетов </c:v>
                </c:pt>
                <c:pt idx="1">
                  <c:v>Кредиты, полученные в кредитных организациях</c:v>
                </c:pt>
                <c:pt idx="2">
                  <c:v>Муниципальные гарантии, предоставленные администрациями муниципальных образований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4958.5</c:v>
                </c:pt>
                <c:pt idx="1">
                  <c:v>4914.3</c:v>
                </c:pt>
                <c:pt idx="2">
                  <c:v>0</c:v>
                </c:pt>
              </c:numCache>
            </c:numRef>
          </c:val>
        </c:ser>
        <c:dLbls>
          <c:showVal val="1"/>
        </c:dLbls>
      </c:pie3DChart>
    </c:plotArea>
    <c:plotVisOnly val="1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0.71667</cdr:x>
      <cdr:y>0.08824</cdr:y>
    </cdr:from>
    <cdr:to>
      <cdr:x>0.96667</cdr:x>
      <cdr:y>0.38013</cdr:y>
    </cdr:to>
    <cdr:sp macro="" textlink="">
      <cdr:nvSpPr>
        <cdr:cNvPr id="5" name="TextBox 6"/>
        <cdr:cNvSpPr txBox="1"/>
      </cdr:nvSpPr>
      <cdr:spPr>
        <a:xfrm xmlns:a="http://schemas.openxmlformats.org/drawingml/2006/main">
          <a:off x="6143668" y="428628"/>
          <a:ext cx="2143140" cy="1417938"/>
        </a:xfrm>
        <a:prstGeom xmlns:a="http://schemas.openxmlformats.org/drawingml/2006/main" prst="rect">
          <a:avLst/>
        </a:prstGeom>
        <a:solidFill xmlns:a="http://schemas.openxmlformats.org/drawingml/2006/main">
          <a:srgbClr val="61D6FF"/>
        </a:solidFill>
        <a:ln xmlns:a="http://schemas.openxmlformats.org/drawingml/2006/main" w="127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 xmlns:a="http://schemas.openxmlformats.org/drawingml/2006/main">
          <a:outerShdw blurRad="50800" dist="25000" dir="5400000" rotWithShape="0">
            <a:srgbClr val="000000">
              <a:alpha val="40000"/>
            </a:srgbClr>
          </a:outerShd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prst="convex"/>
        </a:sp3d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mbr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mbr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mbr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mbr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mbr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mbr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mbr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mbr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mbria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Бюджетные кредиты, полученные муниципальными образованиями в УР из бюджета Удмуртской Республики и местных бюджетов  (4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958,5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млн.руб.)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0.04167</cdr:x>
      <cdr:y>0.70588</cdr:y>
    </cdr:from>
    <cdr:to>
      <cdr:x>0.28333</cdr:x>
      <cdr:y>0.83893</cdr:y>
    </cdr:to>
    <cdr:sp macro="" textlink="">
      <cdr:nvSpPr>
        <cdr:cNvPr id="6" name="TextBox 6"/>
        <cdr:cNvSpPr txBox="1"/>
      </cdr:nvSpPr>
      <cdr:spPr>
        <a:xfrm xmlns:a="http://schemas.openxmlformats.org/drawingml/2006/main">
          <a:off x="357219" y="3429013"/>
          <a:ext cx="2071673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FFE181"/>
        </a:solidFill>
        <a:ln xmlns:a="http://schemas.openxmlformats.org/drawingml/2006/main" w="12700" cap="flat" cmpd="sng" algn="ctr">
          <a:solidFill>
            <a:schemeClr val="accent2"/>
          </a:solidFill>
          <a:prstDash val="solid"/>
        </a:ln>
        <a:effectLst xmlns:a="http://schemas.openxmlformats.org/drawingml/2006/main">
          <a:outerShdw blurRad="50800" dist="25000" dir="5400000" rotWithShape="0">
            <a:srgbClr val="000000">
              <a:alpha val="40000"/>
            </a:srgbClr>
          </a:outerShd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01600" prst="riblet"/>
        </a:sp3d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mbr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mbr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mbr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mbr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mbr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mbr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mbr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mbr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mbria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Кредиты, полученные в кредитных организациях              (4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914,3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млн.руб.)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231CB-F426-4435-BB6F-80E33446230D}" type="datetimeFigureOut">
              <a:rPr lang="ru-RU" smtClean="0"/>
              <a:pPr/>
              <a:t>21.07.2016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04146"/>
          </a:xfrm>
          <a:ln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kern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Муниципальный долг муниципальных образований Удмуртской Республики по состоянию на </a:t>
            </a:r>
            <a:r>
              <a:rPr lang="ru-RU" sz="2000" b="1" kern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01.07.2016 </a:t>
            </a:r>
            <a:r>
              <a:rPr lang="ru-RU" sz="2000" b="1" kern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года  - </a:t>
            </a:r>
            <a:r>
              <a:rPr lang="ru-RU" sz="2000" b="1" kern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9 872,8 млн</a:t>
            </a:r>
            <a:r>
              <a:rPr lang="ru-RU" sz="2000" b="1" kern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. руб.</a:t>
            </a:r>
            <a:endParaRPr lang="ru-RU" sz="2000" b="1" kern="12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57256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53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Муниципальный долг муниципальных образований Удмуртской Республики по состоянию на 01.07.2016 года  - 9 872,8 млн. руб.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korepanova</dc:creator>
  <cp:lastModifiedBy>Chaykina</cp:lastModifiedBy>
  <cp:revision>140</cp:revision>
  <dcterms:created xsi:type="dcterms:W3CDTF">2010-06-15T11:50:45Z</dcterms:created>
  <dcterms:modified xsi:type="dcterms:W3CDTF">2016-07-21T10:21:14Z</dcterms:modified>
</cp:coreProperties>
</file>